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2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5" r:id="rId2"/>
  </p:sldMasterIdLst>
  <p:notesMasterIdLst>
    <p:notesMasterId r:id="rId13"/>
  </p:notesMasterIdLst>
  <p:handoutMasterIdLst>
    <p:handoutMasterId r:id="rId14"/>
  </p:handoutMasterIdLst>
  <p:sldIdLst>
    <p:sldId id="348" r:id="rId3"/>
    <p:sldId id="435" r:id="rId4"/>
    <p:sldId id="412" r:id="rId5"/>
    <p:sldId id="405" r:id="rId6"/>
    <p:sldId id="467" r:id="rId7"/>
    <p:sldId id="468" r:id="rId8"/>
    <p:sldId id="478" r:id="rId9"/>
    <p:sldId id="456" r:id="rId10"/>
    <p:sldId id="437" r:id="rId11"/>
    <p:sldId id="411" r:id="rId12"/>
  </p:sldIdLst>
  <p:sldSz cx="9144000" cy="6858000" type="screen4x3"/>
  <p:notesSz cx="6950075" cy="92360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andra Blasgen" initials="A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0D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294" autoAdjust="0"/>
    <p:restoredTop sz="98774" autoAdjust="0"/>
  </p:normalViewPr>
  <p:slideViewPr>
    <p:cSldViewPr snapToGrid="0" snapToObjects="1">
      <p:cViewPr>
        <p:scale>
          <a:sx n="90" d="100"/>
          <a:sy n="90" d="100"/>
        </p:scale>
        <p:origin x="-131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6732"/>
    </p:cViewPr>
  </p:sorterViewPr>
  <p:notesViewPr>
    <p:cSldViewPr snapToGrid="0" snapToObjects="1">
      <p:cViewPr>
        <p:scale>
          <a:sx n="125" d="100"/>
          <a:sy n="125" d="100"/>
        </p:scale>
        <p:origin x="-1278" y="-72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customXml" Target="../customXml/item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11699" cy="461804"/>
          </a:xfrm>
          <a:prstGeom prst="rect">
            <a:avLst/>
          </a:prstGeom>
        </p:spPr>
        <p:txBody>
          <a:bodyPr vert="horz" lIns="92480" tIns="46242" rIns="92480" bIns="462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2"/>
            <a:ext cx="3011699" cy="461804"/>
          </a:xfrm>
          <a:prstGeom prst="rect">
            <a:avLst/>
          </a:prstGeom>
        </p:spPr>
        <p:txBody>
          <a:bodyPr vert="horz" lIns="92480" tIns="46242" rIns="92480" bIns="4624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12D8A1E-D52C-4304-8434-C4E1A2E00059}" type="datetimeFigureOut">
              <a:rPr lang="en-US"/>
              <a:pPr>
                <a:defRPr/>
              </a:pPr>
              <a:t>8/30/2016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72668"/>
            <a:ext cx="3011699" cy="461804"/>
          </a:xfrm>
          <a:prstGeom prst="rect">
            <a:avLst/>
          </a:prstGeom>
        </p:spPr>
        <p:txBody>
          <a:bodyPr vert="horz" lIns="92480" tIns="46242" rIns="92480" bIns="462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0" tIns="46242" rIns="92480" bIns="4624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D5D548D-CE9B-4D8F-AC57-8A9BC0BA49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9114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11699" cy="461804"/>
          </a:xfrm>
          <a:prstGeom prst="rect">
            <a:avLst/>
          </a:prstGeom>
        </p:spPr>
        <p:txBody>
          <a:bodyPr vert="horz" lIns="92480" tIns="46242" rIns="92480" bIns="462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2"/>
            <a:ext cx="3011699" cy="461804"/>
          </a:xfrm>
          <a:prstGeom prst="rect">
            <a:avLst/>
          </a:prstGeom>
        </p:spPr>
        <p:txBody>
          <a:bodyPr vert="horz" lIns="92480" tIns="46242" rIns="92480" bIns="4624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AD44489-E495-4718-8D9A-86FB8F2139E1}" type="datetimeFigureOut">
              <a:rPr lang="en-US"/>
              <a:pPr>
                <a:defRPr/>
              </a:pPr>
              <a:t>8/30/2016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0" tIns="46242" rIns="92480" bIns="4624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0" tIns="46242" rIns="92480" bIns="4624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72668"/>
            <a:ext cx="3011699" cy="461804"/>
          </a:xfrm>
          <a:prstGeom prst="rect">
            <a:avLst/>
          </a:prstGeom>
        </p:spPr>
        <p:txBody>
          <a:bodyPr vert="horz" lIns="92480" tIns="46242" rIns="92480" bIns="462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0" tIns="46242" rIns="92480" bIns="4624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CFAB296-A647-4183-9CB4-02D9028B8B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5026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96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89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7996"/>
            <a:ext cx="8229600" cy="936298"/>
          </a:xfrm>
          <a:prstGeom prst="rect">
            <a:avLst/>
          </a:prstGeom>
        </p:spPr>
        <p:txBody>
          <a:bodyPr anchor="b"/>
          <a:lstStyle>
            <a:lvl1pPr>
              <a:defRPr sz="3200" b="1" i="0" baseline="0"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51128"/>
            <a:ext cx="8229600" cy="4735773"/>
          </a:xfrm>
          <a:prstGeom prst="rect">
            <a:avLst/>
          </a:prstGeom>
        </p:spPr>
        <p:txBody>
          <a:bodyPr tIns="0" bIns="0"/>
          <a:lstStyle>
            <a:lvl1pPr marL="342900" indent="-342900">
              <a:spcBef>
                <a:spcPts val="1032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>
              <a:buClrTx/>
              <a:defRPr sz="2200">
                <a:solidFill>
                  <a:schemeClr val="tx1"/>
                </a:solidFill>
              </a:defRPr>
            </a:lvl2pPr>
            <a:lvl3pPr>
              <a:buClrTx/>
              <a:defRPr sz="2200">
                <a:solidFill>
                  <a:schemeClr val="tx1"/>
                </a:solidFill>
              </a:defRPr>
            </a:lvl3pPr>
            <a:lvl4pPr>
              <a:buClrTx/>
              <a:defRPr sz="2200" baseline="0">
                <a:solidFill>
                  <a:schemeClr val="tx1"/>
                </a:solidFill>
              </a:defRPr>
            </a:lvl4pPr>
            <a:lvl5pPr>
              <a:buClrTx/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141928"/>
            <a:ext cx="9144000" cy="1588"/>
          </a:xfrm>
          <a:prstGeom prst="line">
            <a:avLst/>
          </a:prstGeom>
          <a:ln w="6350" cap="flat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13"/>
          <p:cNvSpPr>
            <a:spLocks noChangeArrowheads="1"/>
          </p:cNvSpPr>
          <p:nvPr userDrawn="1"/>
        </p:nvSpPr>
        <p:spPr bwMode="auto">
          <a:xfrm>
            <a:off x="1587796" y="6451026"/>
            <a:ext cx="174225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INC Report to</a:t>
            </a:r>
            <a:r>
              <a:rPr lang="en-US" sz="1100" baseline="0" dirty="0" smtClean="0">
                <a:solidFill>
                  <a:schemeClr val="tx1"/>
                </a:solidFill>
                <a:latin typeface="Calibri" pitchFamily="34" charset="0"/>
              </a:rPr>
              <a:t> the NANC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7356142" y="6522879"/>
            <a:ext cx="5459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073725F-2222-4A28-97B7-D6FE95FEBEE4}" type="slidenum">
              <a:rPr lang="en-US" sz="1100" kern="1200" smtClean="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rPr>
              <a:t>‹#›</a:t>
            </a:fld>
            <a:endParaRPr lang="en-US" sz="1100" kern="1200" dirty="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385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87972"/>
            <a:ext cx="8544910" cy="738348"/>
          </a:xfrm>
          <a:prstGeom prst="rect">
            <a:avLst/>
          </a:prstGeom>
        </p:spPr>
        <p:txBody>
          <a:bodyPr/>
          <a:lstStyle>
            <a:lvl1pPr algn="l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44910" cy="45115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611872"/>
      </p:ext>
    </p:extLst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6" descr="PPT Image5f.jpg"/>
          <p:cNvPicPr preferRelativeResize="0">
            <a:picLocks/>
          </p:cNvPicPr>
          <p:nvPr/>
        </p:nvPicPr>
        <p:blipFill>
          <a:blip r:embed="rId3"/>
          <a:srcRect t="8176" b="8531"/>
          <a:stretch>
            <a:fillRect/>
          </a:stretch>
        </p:blipFill>
        <p:spPr bwMode="auto">
          <a:xfrm>
            <a:off x="0" y="641653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7" descr="ATIS LOGO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2737" y="6456688"/>
            <a:ext cx="96177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8977176" y="6414947"/>
            <a:ext cx="171450" cy="4572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0" y="6405313"/>
            <a:ext cx="9144000" cy="1587"/>
          </a:xfrm>
          <a:prstGeom prst="line">
            <a:avLst/>
          </a:prstGeom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Helvetica Neue"/>
          <a:ea typeface="Helvetica Neue"/>
          <a:cs typeface="Helvetica Neue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Helvetica Neue"/>
          <a:ea typeface="Helvetica Neue"/>
          <a:cs typeface="Helvetica Neue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Tx/>
        <a:buFont typeface="Arial" pitchFamily="34" charset="0"/>
        <a:buChar char="•"/>
        <a:defRPr sz="2400" kern="1200">
          <a:solidFill>
            <a:schemeClr val="tx1"/>
          </a:solidFill>
          <a:latin typeface="Helvetica Neue"/>
          <a:ea typeface="Helvetica Neue"/>
          <a:cs typeface="Helvetica Neue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Tx/>
        <a:buFont typeface="Arial" pitchFamily="34" charset="0"/>
        <a:buChar char="•"/>
        <a:defRPr sz="2400" kern="1200">
          <a:solidFill>
            <a:schemeClr val="tx1"/>
          </a:solidFill>
          <a:latin typeface="Helvetica Neue"/>
          <a:ea typeface="Helvetica Neue"/>
          <a:cs typeface="Helvetica Neue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Tx/>
        <a:buFont typeface="Arial" pitchFamily="34" charset="0"/>
        <a:buChar char="•"/>
        <a:defRPr sz="2400" kern="1200">
          <a:solidFill>
            <a:schemeClr val="tx1"/>
          </a:solidFill>
          <a:latin typeface="Helvetica Neue"/>
          <a:ea typeface="Helvetica Neue"/>
          <a:cs typeface="Helvetica Neue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Tx/>
        <a:buFont typeface="Arial" pitchFamily="34" charset="0"/>
        <a:buChar char="•"/>
        <a:defRPr sz="2400" kern="1200">
          <a:solidFill>
            <a:schemeClr val="tx1"/>
          </a:solidFill>
          <a:latin typeface="Helvetica Neue"/>
          <a:ea typeface="Helvetica Neue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PPT Image5e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10" descr="ATIS LOGO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6978" y="355544"/>
            <a:ext cx="16764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is.org/01_committ_forums/INC/index.as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jvoss@atis.org" TargetMode="External"/><Relationship Id="rId4" Type="http://schemas.openxmlformats.org/officeDocument/2006/relationships/hyperlink" Target="http://www.atis.org/01_committ_forums/INC/inc_docs.as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is.org/01_legal/operatingpro.asp" TargetMode="External"/><Relationship Id="rId2" Type="http://schemas.openxmlformats.org/officeDocument/2006/relationships/hyperlink" Target="http://www.atis.org/01_membership/becomemem.asp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45772" y="1190445"/>
            <a:ext cx="6268676" cy="2579297"/>
          </a:xfrm>
          <a:prstGeom prst="rect">
            <a:avLst/>
          </a:prstGeom>
        </p:spPr>
        <p:txBody>
          <a:bodyPr wrap="square" anchor="b"/>
          <a:lstStyle>
            <a:lvl1pPr algn="l" defTabSz="457200" rtl="0" fontAlgn="base">
              <a:spcBef>
                <a:spcPct val="0"/>
              </a:spcBef>
              <a:spcAft>
                <a:spcPct val="0"/>
              </a:spcAft>
              <a:defRPr sz="3000" b="1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000" dirty="0"/>
              <a:t>Industry </a:t>
            </a:r>
            <a:r>
              <a:rPr lang="en-US" sz="4000" dirty="0" smtClean="0"/>
              <a:t>Numbering </a:t>
            </a:r>
            <a:r>
              <a:rPr lang="en-US" sz="4000" dirty="0"/>
              <a:t>Committee (INC) Report to the NANC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5771" y="3976764"/>
            <a:ext cx="5925420" cy="1785861"/>
          </a:xfrm>
          <a:prstGeom prst="rect">
            <a:avLst/>
          </a:prstGeom>
        </p:spPr>
        <p:txBody>
          <a:bodyPr>
            <a:noAutofit/>
          </a:bodyPr>
          <a:lstStyle/>
          <a:p>
            <a:pPr marL="4763">
              <a:lnSpc>
                <a:spcPts val="2400"/>
              </a:lnSpc>
              <a:spcBef>
                <a:spcPct val="20000"/>
              </a:spcBef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Dyan Adams, INC Co-Chair</a:t>
            </a:r>
          </a:p>
          <a:p>
            <a:pPr marL="4763">
              <a:lnSpc>
                <a:spcPts val="2400"/>
              </a:lnSpc>
              <a:spcBef>
                <a:spcPct val="20000"/>
              </a:spcBef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Connie Hartman,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INC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Co-Chair   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400" i="1" dirty="0"/>
          </a:p>
          <a:p>
            <a:r>
              <a:rPr lang="en-US" sz="2400" i="1" dirty="0" smtClean="0"/>
              <a:t>September 15, 2016</a:t>
            </a:r>
            <a:endParaRPr lang="en-US" sz="2400" i="1" dirty="0"/>
          </a:p>
          <a:p>
            <a:endParaRPr lang="en-US" sz="2400" dirty="0" smtClean="0"/>
          </a:p>
          <a:p>
            <a:endParaRPr lang="en-US" sz="2400" dirty="0"/>
          </a:p>
          <a:p>
            <a:pPr marL="4763" lvl="1">
              <a:spcBef>
                <a:spcPct val="20000"/>
              </a:spcBef>
              <a:buFont typeface="Arial" charset="0"/>
              <a:buNone/>
            </a:pPr>
            <a:r>
              <a:rPr lang="en-U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3709692"/>
            <a:ext cx="9144000" cy="45719"/>
            <a:chOff x="0" y="3711105"/>
            <a:chExt cx="9144000" cy="45719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3751418"/>
              <a:ext cx="9144000" cy="1588"/>
            </a:xfrm>
            <a:prstGeom prst="line">
              <a:avLst/>
            </a:prstGeom>
            <a:ln w="6350" cap="flat" cmpd="sng" algn="ctr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8169942" y="3711105"/>
              <a:ext cx="974058" cy="45719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4730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INC Web Pages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51128"/>
            <a:ext cx="8458200" cy="4735773"/>
          </a:xfrm>
        </p:spPr>
        <p:txBody>
          <a:bodyPr>
            <a:normAutofit/>
          </a:bodyPr>
          <a:lstStyle/>
          <a:p>
            <a:r>
              <a:rPr lang="en-US" dirty="0" smtClean="0"/>
              <a:t>INC Homepage:  	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www.atis.org/01_committ_forums/INC/index.asp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INC Published Documents: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www.atis.org/01_committ_forums/INC/inc_docs.asp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Anyone </a:t>
            </a:r>
            <a:r>
              <a:rPr lang="en-US" dirty="0"/>
              <a:t>interested in </a:t>
            </a:r>
            <a:r>
              <a:rPr lang="en-US" dirty="0" smtClean="0"/>
              <a:t>information on INC </a:t>
            </a:r>
            <a:r>
              <a:rPr lang="en-US" dirty="0" smtClean="0"/>
              <a:t>or INC </a:t>
            </a:r>
            <a:r>
              <a:rPr lang="en-US" dirty="0" smtClean="0"/>
              <a:t>documents may contact Jackie </a:t>
            </a:r>
            <a:r>
              <a:rPr lang="en-US" dirty="0" err="1" smtClean="0"/>
              <a:t>Wohlgemuth</a:t>
            </a:r>
            <a:r>
              <a:rPr lang="en-US" dirty="0" smtClean="0"/>
              <a:t>, ATIS INC Manager, via email at </a:t>
            </a:r>
            <a:r>
              <a:rPr lang="en-US" dirty="0" smtClean="0">
                <a:hlinkClick r:id="rId5"/>
              </a:rPr>
              <a:t>jvoss@atis.org</a:t>
            </a:r>
            <a:r>
              <a:rPr lang="en-US" dirty="0" smtClean="0"/>
              <a:t> or (913) 393-0891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59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About INC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INC Meetings/Membership 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Issue 788: 555 Line Number Assignments and Reclamation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Issue 819</a:t>
            </a:r>
            <a:r>
              <a:rPr lang="en-US" dirty="0"/>
              <a:t>: Update TBPAG and COCAG to </a:t>
            </a:r>
            <a:r>
              <a:rPr lang="en-US" dirty="0" smtClean="0"/>
              <a:t>Require </a:t>
            </a:r>
            <a:r>
              <a:rPr lang="en-US" dirty="0"/>
              <a:t>S</a:t>
            </a:r>
            <a:r>
              <a:rPr lang="en-US" dirty="0" smtClean="0"/>
              <a:t>upporting </a:t>
            </a:r>
            <a:r>
              <a:rPr lang="en-US" dirty="0"/>
              <a:t>D</a:t>
            </a:r>
            <a:r>
              <a:rPr lang="en-US" dirty="0" smtClean="0"/>
              <a:t>ocumentation </a:t>
            </a:r>
            <a:r>
              <a:rPr lang="en-US" dirty="0"/>
              <a:t>to </a:t>
            </a:r>
            <a:r>
              <a:rPr lang="en-US" dirty="0" smtClean="0"/>
              <a:t>Link 30-Day </a:t>
            </a:r>
            <a:r>
              <a:rPr lang="en-US" dirty="0"/>
              <a:t>S</a:t>
            </a:r>
            <a:r>
              <a:rPr lang="en-US" dirty="0" smtClean="0"/>
              <a:t>tate </a:t>
            </a:r>
            <a:r>
              <a:rPr lang="en-US" dirty="0"/>
              <a:t>N</a:t>
            </a:r>
            <a:r>
              <a:rPr lang="en-US" dirty="0" smtClean="0"/>
              <a:t>otification </a:t>
            </a:r>
            <a:r>
              <a:rPr lang="en-US" dirty="0"/>
              <a:t>and </a:t>
            </a:r>
            <a:r>
              <a:rPr lang="en-US" dirty="0" smtClean="0"/>
              <a:t>Interconnected </a:t>
            </a:r>
            <a:r>
              <a:rPr lang="en-US" dirty="0"/>
              <a:t>VoIP </a:t>
            </a:r>
            <a:r>
              <a:rPr lang="en-US" dirty="0" smtClean="0"/>
              <a:t>Application </a:t>
            </a:r>
            <a:r>
              <a:rPr lang="en-US" dirty="0"/>
              <a:t>if </a:t>
            </a:r>
            <a:r>
              <a:rPr lang="en-US" dirty="0" smtClean="0"/>
              <a:t>There </a:t>
            </a:r>
            <a:r>
              <a:rPr lang="en-US" dirty="0"/>
              <a:t>is a </a:t>
            </a:r>
            <a:r>
              <a:rPr lang="en-US" dirty="0" smtClean="0"/>
              <a:t>Name </a:t>
            </a:r>
            <a:r>
              <a:rPr lang="en-US" dirty="0"/>
              <a:t>C</a:t>
            </a:r>
            <a:r>
              <a:rPr lang="en-US" dirty="0" smtClean="0"/>
              <a:t>hange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Issue 823: </a:t>
            </a:r>
            <a:r>
              <a:rPr lang="en-US" dirty="0"/>
              <a:t>Updates to the Rate Center Consolidation Process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906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INC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Industry Numbering Committee (INC) provides an open forum to address and resolve industry-wide </a:t>
            </a:r>
            <a:r>
              <a:rPr lang="en-US" dirty="0" smtClean="0"/>
              <a:t>issues </a:t>
            </a:r>
            <a:r>
              <a:rPr lang="en-US" dirty="0"/>
              <a:t>associated with planning, administration, allocation, assignment and use of North American </a:t>
            </a:r>
            <a:r>
              <a:rPr lang="en-US" dirty="0" smtClean="0"/>
              <a:t>Numbering </a:t>
            </a:r>
            <a:r>
              <a:rPr lang="en-US" dirty="0"/>
              <a:t>Plan (NANP) numbering resources within the NANP </a:t>
            </a:r>
            <a:r>
              <a:rPr lang="en-US" dirty="0" smtClean="0"/>
              <a:t>area.</a:t>
            </a:r>
            <a:endParaRPr lang="en-US" dirty="0" smtClean="0"/>
          </a:p>
          <a:p>
            <a:r>
              <a:rPr lang="en-US" dirty="0"/>
              <a:t>Membership</a:t>
            </a:r>
          </a:p>
          <a:p>
            <a:pPr lvl="1"/>
            <a:r>
              <a:rPr lang="en-US" sz="2400" dirty="0"/>
              <a:t>To become a member of INC or ATIS, see </a:t>
            </a:r>
            <a:r>
              <a:rPr lang="en-US" sz="2400" dirty="0">
                <a:solidFill>
                  <a:srgbClr val="000000"/>
                </a:solidFill>
                <a:hlinkClick r:id="rId2"/>
              </a:rPr>
              <a:t>http://www.atis.org/01_membership/becomemem.asp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endParaRPr lang="en-US" sz="2400" dirty="0" smtClean="0"/>
          </a:p>
          <a:p>
            <a:pPr lvl="1"/>
            <a:r>
              <a:rPr lang="en-US" sz="2400" dirty="0" smtClean="0"/>
              <a:t>To </a:t>
            </a:r>
            <a:r>
              <a:rPr lang="en-US" sz="2400" dirty="0"/>
              <a:t>understand how INC operates, see </a:t>
            </a:r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www.atis.org/01_legal/operatingpro.asp</a:t>
            </a:r>
            <a:r>
              <a:rPr lang="en-US" sz="2400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64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 Meetings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184067" y="1223158"/>
            <a:ext cx="8805554" cy="4880759"/>
          </a:xfrm>
        </p:spPr>
        <p:txBody>
          <a:bodyPr/>
          <a:lstStyle/>
          <a:p>
            <a:r>
              <a:rPr lang="en-US" sz="2800" dirty="0" smtClean="0"/>
              <a:t>Meetings</a:t>
            </a:r>
          </a:p>
          <a:p>
            <a:pPr lvl="1"/>
            <a:r>
              <a:rPr lang="en-US" sz="2400" dirty="0" smtClean="0"/>
              <a:t>Since the previous NANC meeting, INC held two face-to-face meetings in July and September </a:t>
            </a:r>
            <a:r>
              <a:rPr lang="en-US" sz="2400" dirty="0" smtClean="0"/>
              <a:t>2016.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84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788</a:t>
            </a:r>
            <a:r>
              <a:rPr lang="en-US" dirty="0"/>
              <a:t>: 555 Line Number Assignments and Reclamation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With </a:t>
            </a:r>
            <a:r>
              <a:rPr lang="en-US" sz="2000" dirty="0"/>
              <a:t>only one assigned </a:t>
            </a:r>
            <a:r>
              <a:rPr lang="en-US" sz="2000" dirty="0" smtClean="0"/>
              <a:t>555 number </a:t>
            </a:r>
            <a:r>
              <a:rPr lang="en-US" sz="2000" dirty="0"/>
              <a:t>currently in service and the existing use of 555-1212 still grandfathered, INC determined that the purpose for which this resource was intended has been accommodated by other information/communication technologies and demand for the resource has declined significantly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dirty="0"/>
              <a:t>Therefore, INC agreed to create the 555 NXX Line Number Reference Document (ATIS-0300115), sunset the 555 NXX Assignment Guidelines (ATIS-0300048</a:t>
            </a:r>
            <a:r>
              <a:rPr lang="en-US" sz="2000" dirty="0" smtClean="0"/>
              <a:t>), and </a:t>
            </a:r>
            <a:r>
              <a:rPr lang="en-US" sz="2000" dirty="0"/>
              <a:t>notify the FCC of its decision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The fictitious non-working numbers, 555-0100 through </a:t>
            </a:r>
            <a:r>
              <a:rPr lang="en-US" sz="2000" dirty="0" smtClean="0"/>
              <a:t>555-0199, </a:t>
            </a:r>
            <a:r>
              <a:rPr lang="en-US" sz="2000" dirty="0"/>
              <a:t>will remain reserved </a:t>
            </a:r>
            <a:r>
              <a:rPr lang="en-US" sz="2000" dirty="0" smtClean="0"/>
              <a:t>as non-working numbers for </a:t>
            </a:r>
            <a:r>
              <a:rPr lang="en-US" sz="2000" dirty="0"/>
              <a:t>entertainment/advertising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NANPA will publish a Planning Letter announcing the sunset of the 555-NXX Assignment Guidelines and the 555 resource.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7873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/>
              <a:t>Issue 819: Update TBPAG and COCAG to Require Supporting Documentation to Link 30-Day State Notification and Interconnected VoIP Application if There is a Name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496"/>
            <a:ext cx="8229600" cy="4735773"/>
          </a:xfrm>
        </p:spPr>
        <p:txBody>
          <a:bodyPr/>
          <a:lstStyle/>
          <a:p>
            <a:r>
              <a:rPr lang="en-US" dirty="0" smtClean="0"/>
              <a:t>INC updated the </a:t>
            </a:r>
            <a:r>
              <a:rPr lang="en-US" dirty="0"/>
              <a:t>TBPAG and </a:t>
            </a:r>
            <a:r>
              <a:rPr lang="en-US" dirty="0" smtClean="0"/>
              <a:t>the </a:t>
            </a:r>
            <a:r>
              <a:rPr lang="en-US" dirty="0"/>
              <a:t>COCAG to </a:t>
            </a:r>
            <a:r>
              <a:rPr lang="en-US" dirty="0" smtClean="0"/>
              <a:t>direct </a:t>
            </a:r>
            <a:r>
              <a:rPr lang="en-US" dirty="0"/>
              <a:t>the applicant </a:t>
            </a:r>
            <a:r>
              <a:rPr lang="en-US" dirty="0" smtClean="0"/>
              <a:t>to provide </a:t>
            </a:r>
            <a:r>
              <a:rPr lang="en-US" dirty="0"/>
              <a:t>verifiable merger/acquisition or name change documentation </a:t>
            </a:r>
            <a:r>
              <a:rPr lang="en-US" dirty="0" smtClean="0"/>
              <a:t>linking </a:t>
            </a:r>
            <a:r>
              <a:rPr lang="en-US" dirty="0"/>
              <a:t>the name on the application </a:t>
            </a:r>
            <a:r>
              <a:rPr lang="en-US" dirty="0" smtClean="0"/>
              <a:t>to the name </a:t>
            </a:r>
            <a:r>
              <a:rPr lang="en-US" dirty="0"/>
              <a:t>on </a:t>
            </a:r>
            <a:r>
              <a:rPr lang="en-US" dirty="0" smtClean="0"/>
              <a:t>the </a:t>
            </a:r>
            <a:r>
              <a:rPr lang="en-US" dirty="0"/>
              <a:t>30-day State Notification </a:t>
            </a:r>
            <a:r>
              <a:rPr lang="en-US" dirty="0" smtClean="0"/>
              <a:t>when they do not match.</a:t>
            </a:r>
          </a:p>
          <a:p>
            <a:r>
              <a:rPr lang="en-US" dirty="0" smtClean="0"/>
              <a:t>This update aligns with the existing process requiring the name on the application to match the interconnected VoIP provider’s national authorization from the FCC and facilities readiness documentation.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584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823: </a:t>
            </a:r>
            <a:r>
              <a:rPr lang="en-US" dirty="0"/>
              <a:t>Updates to the Rate Center Consolidation </a:t>
            </a:r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 updated the COCAG and the TBPAG to ensure that the existing process for implementing rate center consolidations is followed even when no tariff filing is required in a particular state that has been deregulated.</a:t>
            </a:r>
          </a:p>
          <a:p>
            <a:r>
              <a:rPr lang="en-US" dirty="0" smtClean="0"/>
              <a:t>This ensures that NANPA and the PA, iconectiv, and impacted service providers continue to have adequate notification to make the necessary updates in their systems.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636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Issues in </a:t>
            </a:r>
            <a:r>
              <a:rPr lang="en-US" sz="3000" dirty="0" smtClean="0"/>
              <a:t>Initial Closure, Initial Pending, and Tabled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Initial Pending</a:t>
            </a:r>
          </a:p>
          <a:p>
            <a:pPr lvl="2"/>
            <a:r>
              <a:rPr lang="en-US" dirty="0"/>
              <a:t>Issue 788: 555 Line Number Assignments and </a:t>
            </a:r>
            <a:r>
              <a:rPr lang="en-US" dirty="0" smtClean="0"/>
              <a:t>Reclamation</a:t>
            </a:r>
          </a:p>
          <a:p>
            <a:pPr lvl="1"/>
            <a:r>
              <a:rPr lang="en-US" dirty="0" smtClean="0"/>
              <a:t>Tabled:</a:t>
            </a:r>
          </a:p>
          <a:p>
            <a:pPr lvl="2"/>
            <a:r>
              <a:rPr lang="en-US" dirty="0" smtClean="0"/>
              <a:t>Issue 748: Assess </a:t>
            </a:r>
            <a:r>
              <a:rPr lang="en-US" dirty="0"/>
              <a:t>Impacts on Numbering Resources and Numbering Administration with Transition from Public Switched Telephone Network (PSTN) to Internet Protocol (IP)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660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Issues in Final Closure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 smtClean="0"/>
              <a:t>Issue </a:t>
            </a:r>
            <a:r>
              <a:rPr lang="en-US" sz="1800" dirty="0"/>
              <a:t>810: Remove CIC </a:t>
            </a:r>
            <a:r>
              <a:rPr lang="en-US" sz="1800" dirty="0"/>
              <a:t>C</a:t>
            </a:r>
            <a:r>
              <a:rPr lang="en-US" sz="1800" dirty="0" smtClean="0"/>
              <a:t>ontact’s </a:t>
            </a:r>
            <a:r>
              <a:rPr lang="en-US" sz="1800" dirty="0"/>
              <a:t>P</a:t>
            </a:r>
            <a:r>
              <a:rPr lang="en-US" sz="1800" dirty="0" smtClean="0"/>
              <a:t>hone </a:t>
            </a:r>
            <a:r>
              <a:rPr lang="en-US" sz="1800" dirty="0"/>
              <a:t>N</a:t>
            </a:r>
            <a:r>
              <a:rPr lang="en-US" sz="1800" dirty="0" smtClean="0"/>
              <a:t>umber </a:t>
            </a:r>
            <a:r>
              <a:rPr lang="en-US" sz="1800" dirty="0"/>
              <a:t>and </a:t>
            </a:r>
            <a:r>
              <a:rPr lang="en-US" sz="1800" dirty="0" smtClean="0"/>
              <a:t>Ma</a:t>
            </a:r>
            <a:r>
              <a:rPr lang="en-US" sz="1800" dirty="0" smtClean="0"/>
              <a:t>iling </a:t>
            </a:r>
            <a:r>
              <a:rPr lang="en-US" sz="1800" dirty="0"/>
              <a:t>A</a:t>
            </a:r>
            <a:r>
              <a:rPr lang="en-US" sz="1800" dirty="0" smtClean="0"/>
              <a:t>ddress </a:t>
            </a:r>
            <a:r>
              <a:rPr lang="en-US" sz="1800" dirty="0"/>
              <a:t>from CIC </a:t>
            </a:r>
            <a:r>
              <a:rPr lang="en-US" sz="1800" dirty="0"/>
              <a:t>A</a:t>
            </a:r>
            <a:r>
              <a:rPr lang="en-US" sz="1800" dirty="0" smtClean="0"/>
              <a:t>ssignment </a:t>
            </a:r>
            <a:r>
              <a:rPr lang="en-US" sz="1800" dirty="0"/>
              <a:t>L</a:t>
            </a:r>
            <a:r>
              <a:rPr lang="en-US" sz="1800" dirty="0" smtClean="0"/>
              <a:t>ist </a:t>
            </a:r>
            <a:r>
              <a:rPr lang="en-US" sz="1800" dirty="0"/>
              <a:t>C</a:t>
            </a:r>
            <a:r>
              <a:rPr lang="en-US" sz="1800" dirty="0" smtClean="0"/>
              <a:t>ontained </a:t>
            </a:r>
            <a:r>
              <a:rPr lang="en-US" sz="1800" dirty="0"/>
              <a:t>on the NANPA </a:t>
            </a:r>
            <a:r>
              <a:rPr lang="en-US" sz="1800" dirty="0"/>
              <a:t>W</a:t>
            </a:r>
            <a:r>
              <a:rPr lang="en-US" sz="1800" dirty="0" smtClean="0"/>
              <a:t>ebsite</a:t>
            </a:r>
            <a:endParaRPr lang="en-US" sz="1800" dirty="0"/>
          </a:p>
          <a:p>
            <a:pPr lvl="0"/>
            <a:r>
              <a:rPr lang="en-US" sz="1800" dirty="0" smtClean="0"/>
              <a:t>Issue 817: </a:t>
            </a:r>
            <a:r>
              <a:rPr lang="en-US" sz="1800" dirty="0"/>
              <a:t>Consider </a:t>
            </a:r>
            <a:r>
              <a:rPr lang="en-US" sz="1800" dirty="0" smtClean="0"/>
              <a:t>Having </a:t>
            </a:r>
            <a:r>
              <a:rPr lang="en-US" sz="1800" dirty="0"/>
              <a:t>the </a:t>
            </a:r>
            <a:r>
              <a:rPr lang="en-US" sz="1800" dirty="0" smtClean="0"/>
              <a:t>Ability </a:t>
            </a:r>
            <a:r>
              <a:rPr lang="en-US" sz="1800" dirty="0"/>
              <a:t>to </a:t>
            </a:r>
            <a:r>
              <a:rPr lang="en-US" sz="1800" dirty="0" smtClean="0"/>
              <a:t>Provide </a:t>
            </a:r>
            <a:r>
              <a:rPr lang="en-US" sz="1800" dirty="0"/>
              <a:t>a Part 1B on </a:t>
            </a:r>
            <a:r>
              <a:rPr lang="en-US" sz="1800" dirty="0" smtClean="0"/>
              <a:t>Blocks </a:t>
            </a:r>
            <a:r>
              <a:rPr lang="en-US" sz="1800" dirty="0"/>
              <a:t>A</a:t>
            </a:r>
            <a:r>
              <a:rPr lang="en-US" sz="1800" dirty="0" smtClean="0"/>
              <a:t>ssociated </a:t>
            </a:r>
            <a:r>
              <a:rPr lang="en-US" sz="1800" dirty="0"/>
              <a:t>with a </a:t>
            </a:r>
            <a:r>
              <a:rPr lang="en-US" sz="1800" dirty="0"/>
              <a:t>C</a:t>
            </a:r>
            <a:r>
              <a:rPr lang="en-US" sz="1800" dirty="0" smtClean="0"/>
              <a:t>ode </a:t>
            </a:r>
            <a:r>
              <a:rPr lang="en-US" sz="1800" dirty="0"/>
              <a:t>R</a:t>
            </a:r>
            <a:r>
              <a:rPr lang="en-US" sz="1800" dirty="0" smtClean="0"/>
              <a:t>equest</a:t>
            </a:r>
            <a:endParaRPr lang="en-US" sz="1800" dirty="0" smtClean="0"/>
          </a:p>
          <a:p>
            <a:pPr lvl="0"/>
            <a:r>
              <a:rPr lang="en-US" sz="1800" dirty="0" smtClean="0"/>
              <a:t>Issue </a:t>
            </a:r>
            <a:r>
              <a:rPr lang="en-US" sz="1800" dirty="0"/>
              <a:t>819: Update TBPAG and COCAG to </a:t>
            </a:r>
            <a:r>
              <a:rPr lang="en-US" sz="1800" dirty="0" smtClean="0"/>
              <a:t>Require </a:t>
            </a:r>
            <a:r>
              <a:rPr lang="en-US" sz="1800" dirty="0"/>
              <a:t>S</a:t>
            </a:r>
            <a:r>
              <a:rPr lang="en-US" sz="1800" dirty="0" smtClean="0"/>
              <a:t>upporting </a:t>
            </a:r>
            <a:r>
              <a:rPr lang="en-US" sz="1800" dirty="0"/>
              <a:t>D</a:t>
            </a:r>
            <a:r>
              <a:rPr lang="en-US" sz="1800" dirty="0" smtClean="0"/>
              <a:t>ocumentation </a:t>
            </a:r>
            <a:r>
              <a:rPr lang="en-US" sz="1800" dirty="0"/>
              <a:t>to </a:t>
            </a:r>
            <a:r>
              <a:rPr lang="en-US" sz="1800" dirty="0"/>
              <a:t>L</a:t>
            </a:r>
            <a:r>
              <a:rPr lang="en-US" sz="1800" dirty="0" smtClean="0"/>
              <a:t>ink 30-Day </a:t>
            </a:r>
            <a:r>
              <a:rPr lang="en-US" sz="1800" dirty="0"/>
              <a:t>S</a:t>
            </a:r>
            <a:r>
              <a:rPr lang="en-US" sz="1800" dirty="0" smtClean="0"/>
              <a:t>tate Notification </a:t>
            </a:r>
            <a:r>
              <a:rPr lang="en-US" sz="1800" dirty="0"/>
              <a:t>and </a:t>
            </a:r>
            <a:r>
              <a:rPr lang="en-US" sz="1800" dirty="0" smtClean="0"/>
              <a:t>Interconnected </a:t>
            </a:r>
            <a:r>
              <a:rPr lang="en-US" sz="1800" dirty="0"/>
              <a:t>VoIP </a:t>
            </a:r>
            <a:r>
              <a:rPr lang="en-US" sz="1800" dirty="0" smtClean="0"/>
              <a:t>Application </a:t>
            </a:r>
            <a:r>
              <a:rPr lang="en-US" sz="1800" dirty="0"/>
              <a:t>if there is a </a:t>
            </a:r>
            <a:r>
              <a:rPr lang="en-US" sz="1800" dirty="0" smtClean="0"/>
              <a:t>Name </a:t>
            </a:r>
            <a:r>
              <a:rPr lang="en-US" sz="1800" dirty="0"/>
              <a:t>C</a:t>
            </a:r>
            <a:r>
              <a:rPr lang="en-US" sz="1800" dirty="0" smtClean="0"/>
              <a:t>hange</a:t>
            </a:r>
            <a:endParaRPr lang="en-US" sz="1800" dirty="0"/>
          </a:p>
          <a:p>
            <a:pPr lvl="0"/>
            <a:r>
              <a:rPr lang="en-US" sz="1800" dirty="0" smtClean="0"/>
              <a:t>Issue 820: </a:t>
            </a:r>
            <a:r>
              <a:rPr lang="en-US" sz="1800" dirty="0"/>
              <a:t>Add </a:t>
            </a:r>
            <a:r>
              <a:rPr lang="en-US" sz="1800" dirty="0" smtClean="0"/>
              <a:t>Language </a:t>
            </a:r>
            <a:r>
              <a:rPr lang="en-US" sz="1800" dirty="0"/>
              <a:t>to the TBPAG </a:t>
            </a:r>
            <a:r>
              <a:rPr lang="en-US" sz="1800" dirty="0" smtClean="0"/>
              <a:t>Stating </a:t>
            </a:r>
            <a:r>
              <a:rPr lang="en-US" sz="1800" dirty="0"/>
              <a:t>that </a:t>
            </a:r>
            <a:r>
              <a:rPr lang="en-US" sz="1800" dirty="0" smtClean="0"/>
              <a:t>Grandfathered </a:t>
            </a:r>
            <a:r>
              <a:rPr lang="en-US" sz="1800" dirty="0"/>
              <a:t>B</a:t>
            </a:r>
            <a:r>
              <a:rPr lang="en-US" sz="1800" dirty="0" smtClean="0"/>
              <a:t>locks </a:t>
            </a:r>
            <a:r>
              <a:rPr lang="en-US" sz="1800" dirty="0"/>
              <a:t>and </a:t>
            </a:r>
            <a:r>
              <a:rPr lang="en-US" sz="1800" dirty="0" smtClean="0"/>
              <a:t>Codes </a:t>
            </a:r>
            <a:r>
              <a:rPr lang="en-US" sz="1800" dirty="0"/>
              <a:t>need to be </a:t>
            </a:r>
            <a:r>
              <a:rPr lang="en-US" sz="1800" dirty="0" smtClean="0"/>
              <a:t>Included </a:t>
            </a:r>
            <a:r>
              <a:rPr lang="en-US" sz="1800" dirty="0"/>
              <a:t>as </a:t>
            </a:r>
            <a:r>
              <a:rPr lang="en-US" sz="1800" dirty="0" smtClean="0"/>
              <a:t>Part </a:t>
            </a:r>
            <a:r>
              <a:rPr lang="en-US" sz="1800" dirty="0"/>
              <a:t>of the </a:t>
            </a:r>
            <a:r>
              <a:rPr lang="en-US" sz="1800" dirty="0" smtClean="0"/>
              <a:t>Total </a:t>
            </a:r>
            <a:r>
              <a:rPr lang="en-US" sz="1800" dirty="0"/>
              <a:t>N</a:t>
            </a:r>
            <a:r>
              <a:rPr lang="en-US" sz="1800" dirty="0" smtClean="0"/>
              <a:t>umber </a:t>
            </a:r>
            <a:r>
              <a:rPr lang="en-US" sz="1800" dirty="0"/>
              <a:t>R</a:t>
            </a:r>
            <a:r>
              <a:rPr lang="en-US" sz="1800" dirty="0" smtClean="0"/>
              <a:t>esources</a:t>
            </a:r>
            <a:endParaRPr lang="en-US" sz="1800" dirty="0"/>
          </a:p>
          <a:p>
            <a:pPr lvl="0"/>
            <a:r>
              <a:rPr lang="en-US" sz="1800" dirty="0"/>
              <a:t>Issue </a:t>
            </a:r>
            <a:r>
              <a:rPr lang="en-US" sz="1800" dirty="0" smtClean="0"/>
              <a:t>821: </a:t>
            </a:r>
            <a:r>
              <a:rPr lang="en-US" sz="1800" dirty="0"/>
              <a:t>Add </a:t>
            </a:r>
            <a:r>
              <a:rPr lang="en-US" sz="1800" dirty="0" smtClean="0"/>
              <a:t>Language </a:t>
            </a:r>
            <a:r>
              <a:rPr lang="en-US" sz="1800" dirty="0"/>
              <a:t>to the TBPAG </a:t>
            </a:r>
            <a:r>
              <a:rPr lang="en-US" sz="1800" dirty="0" smtClean="0"/>
              <a:t>Section </a:t>
            </a:r>
            <a:r>
              <a:rPr lang="en-US" sz="1800" dirty="0"/>
              <a:t>12.3 </a:t>
            </a:r>
            <a:r>
              <a:rPr lang="en-US" sz="1800" dirty="0" smtClean="0"/>
              <a:t>Directing </a:t>
            </a:r>
            <a:r>
              <a:rPr lang="en-US" sz="1800" dirty="0"/>
              <a:t>SPs to </a:t>
            </a:r>
            <a:r>
              <a:rPr lang="en-US" sz="1800" dirty="0" smtClean="0"/>
              <a:t>Disconnect </a:t>
            </a:r>
            <a:r>
              <a:rPr lang="en-US" sz="1800" dirty="0"/>
              <a:t>NXD </a:t>
            </a:r>
            <a:r>
              <a:rPr lang="en-US" sz="1800" dirty="0" smtClean="0"/>
              <a:t>Records </a:t>
            </a:r>
            <a:r>
              <a:rPr lang="en-US" sz="1800" dirty="0"/>
              <a:t>in BIRRDS </a:t>
            </a:r>
            <a:r>
              <a:rPr lang="en-US" sz="1800" dirty="0" smtClean="0"/>
              <a:t>Prior </a:t>
            </a:r>
            <a:r>
              <a:rPr lang="en-US" sz="1800" dirty="0"/>
              <a:t>to </a:t>
            </a:r>
            <a:r>
              <a:rPr lang="en-US" sz="1800" dirty="0" smtClean="0"/>
              <a:t>Submitting </a:t>
            </a:r>
            <a:r>
              <a:rPr lang="en-US" sz="1800" dirty="0"/>
              <a:t>an ISP Block Port Disconnect</a:t>
            </a:r>
          </a:p>
          <a:p>
            <a:pPr lvl="0"/>
            <a:r>
              <a:rPr lang="en-US" sz="1800" dirty="0"/>
              <a:t>Issue </a:t>
            </a:r>
            <a:r>
              <a:rPr lang="en-US" sz="1800" dirty="0" smtClean="0"/>
              <a:t>822: </a:t>
            </a:r>
            <a:r>
              <a:rPr lang="en-US" sz="1800" dirty="0"/>
              <a:t>Update the TBPAG </a:t>
            </a:r>
            <a:r>
              <a:rPr lang="en-US" sz="1800" dirty="0" smtClean="0"/>
              <a:t>Language </a:t>
            </a:r>
            <a:r>
              <a:rPr lang="en-US" sz="1800" dirty="0"/>
              <a:t>to </a:t>
            </a:r>
            <a:r>
              <a:rPr lang="en-US" sz="1800" dirty="0" smtClean="0"/>
              <a:t>Direct </a:t>
            </a:r>
            <a:r>
              <a:rPr lang="en-US" sz="1800" dirty="0"/>
              <a:t>U</a:t>
            </a:r>
            <a:r>
              <a:rPr lang="en-US" sz="1800" dirty="0" smtClean="0"/>
              <a:t>sers </a:t>
            </a:r>
            <a:r>
              <a:rPr lang="en-US" sz="1800" dirty="0"/>
              <a:t>to </a:t>
            </a:r>
            <a:r>
              <a:rPr lang="en-US" sz="1800" dirty="0" smtClean="0"/>
              <a:t>Provide/Attach </a:t>
            </a:r>
            <a:r>
              <a:rPr lang="en-US" sz="1800" dirty="0"/>
              <a:t>D</a:t>
            </a:r>
            <a:r>
              <a:rPr lang="en-US" sz="1800" dirty="0" smtClean="0"/>
              <a:t>ocumentation</a:t>
            </a:r>
            <a:endParaRPr lang="en-US" sz="1800" dirty="0"/>
          </a:p>
          <a:p>
            <a:pPr lvl="0"/>
            <a:r>
              <a:rPr lang="en-US" sz="1800" dirty="0"/>
              <a:t>Issue </a:t>
            </a:r>
            <a:r>
              <a:rPr lang="en-US" sz="1800" dirty="0" smtClean="0"/>
              <a:t>823: </a:t>
            </a:r>
            <a:r>
              <a:rPr lang="en-US" sz="1800" dirty="0"/>
              <a:t>Updates to the </a:t>
            </a:r>
            <a:r>
              <a:rPr lang="en-US" sz="1800" dirty="0"/>
              <a:t>R</a:t>
            </a:r>
            <a:r>
              <a:rPr lang="en-US" sz="1800" dirty="0" smtClean="0"/>
              <a:t>ate </a:t>
            </a:r>
            <a:r>
              <a:rPr lang="en-US" sz="1800" dirty="0"/>
              <a:t>C</a:t>
            </a:r>
            <a:r>
              <a:rPr lang="en-US" sz="1800" dirty="0" smtClean="0"/>
              <a:t>enter </a:t>
            </a:r>
            <a:r>
              <a:rPr lang="en-US" sz="1800" dirty="0"/>
              <a:t>C</a:t>
            </a:r>
            <a:r>
              <a:rPr lang="en-US" sz="1800" dirty="0" smtClean="0"/>
              <a:t>onsolidation </a:t>
            </a:r>
            <a:r>
              <a:rPr lang="en-US" sz="1800" dirty="0" smtClean="0"/>
              <a:t>P</a:t>
            </a:r>
            <a:r>
              <a:rPr lang="en-US" sz="1800" dirty="0" smtClean="0"/>
              <a:t>rocess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6230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 Templa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TIS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TIS Theme (title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57A004CFC26743AB85F522698C86B0" ma:contentTypeVersion="12" ma:contentTypeDescription="Create a new document." ma:contentTypeScope="" ma:versionID="de4491c0cd6dd9e0ba6144446ae10321">
  <xsd:schema xmlns:xsd="http://www.w3.org/2001/XMLSchema" xmlns:xs="http://www.w3.org/2001/XMLSchema" xmlns:p="http://schemas.microsoft.com/office/2006/metadata/properties" xmlns:ns2="42a30eba-9044-4c67-b600-664c6735ae2d" xmlns:ns3="0d272191-4a65-4592-9334-d673c31dd921" targetNamespace="http://schemas.microsoft.com/office/2006/metadata/properties" ma:root="true" ma:fieldsID="a77626da6f91be5ca125a197c4229555" ns2:_="" ns3:_="">
    <xsd:import namespace="42a30eba-9044-4c67-b600-664c6735ae2d"/>
    <xsd:import namespace="0d272191-4a65-4592-9334-d673c31dd9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a30eba-9044-4c67-b600-664c6735ae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272191-4a65-4592-9334-d673c31dd92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64A475E-2422-4293-8B17-EA1549CCE70B}"/>
</file>

<file path=customXml/itemProps2.xml><?xml version="1.0" encoding="utf-8"?>
<ds:datastoreItem xmlns:ds="http://schemas.openxmlformats.org/officeDocument/2006/customXml" ds:itemID="{52A2FE64-E056-49DA-8057-F0C8B0B0747C}"/>
</file>

<file path=customXml/itemProps3.xml><?xml version="1.0" encoding="utf-8"?>
<ds:datastoreItem xmlns:ds="http://schemas.openxmlformats.org/officeDocument/2006/customXml" ds:itemID="{9CD1484D-301D-4DB9-91FF-7AE94C6171B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9982</TotalTime>
  <Words>656</Words>
  <Application>Microsoft Office PowerPoint</Application>
  <PresentationFormat>On-screen Show (4:3)</PresentationFormat>
  <Paragraphs>50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Final Template</vt:lpstr>
      <vt:lpstr>ATIS Theme (title)</vt:lpstr>
      <vt:lpstr>PowerPoint Presentation</vt:lpstr>
      <vt:lpstr>Overview</vt:lpstr>
      <vt:lpstr>About INC</vt:lpstr>
      <vt:lpstr>INC Meetings</vt:lpstr>
      <vt:lpstr>Issue 788: 555 Line Number Assignments and Reclamation</vt:lpstr>
      <vt:lpstr>Issue 819: Update TBPAG and COCAG to Require Supporting Documentation to Link 30-Day State Notification and Interconnected VoIP Application if There is a Name Change</vt:lpstr>
      <vt:lpstr>Issue 823: Updates to the Rate Center Consolidation Process</vt:lpstr>
      <vt:lpstr>Issues in Initial Closure, Initial Pending, and Tabled</vt:lpstr>
      <vt:lpstr>Issues in Final Closure</vt:lpstr>
      <vt:lpstr>Relevant INC Web Pages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Jakins</dc:creator>
  <cp:lastModifiedBy>Sarah Marie Gresser</cp:lastModifiedBy>
  <cp:revision>671</cp:revision>
  <cp:lastPrinted>2013-12-09T16:37:01Z</cp:lastPrinted>
  <dcterms:created xsi:type="dcterms:W3CDTF">2011-09-29T20:53:31Z</dcterms:created>
  <dcterms:modified xsi:type="dcterms:W3CDTF">2016-08-30T15:09:42Z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0x0101007057A004CFC26743AB85F522698C86B0</vt:lpwstr>
  </property>
</Properties>
</file>